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5FD075-57C0-4730-85E4-55806CC86DD1}"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2114945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5FD075-57C0-4730-85E4-55806CC86DD1}"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4004227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5FD075-57C0-4730-85E4-55806CC86DD1}"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111345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5FD075-57C0-4730-85E4-55806CC86DD1}"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2933913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5FD075-57C0-4730-85E4-55806CC86DD1}"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2521644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5FD075-57C0-4730-85E4-55806CC86DD1}"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3977641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5FD075-57C0-4730-85E4-55806CC86DD1}" type="datetimeFigureOut">
              <a:rPr lang="en-US" smtClean="0"/>
              <a:t>5/4/2014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2393613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5FD075-57C0-4730-85E4-55806CC86DD1}" type="datetimeFigureOut">
              <a:rPr lang="en-US" smtClean="0"/>
              <a:t>5/4/2014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7176878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5FD075-57C0-4730-85E4-55806CC86DD1}" type="datetimeFigureOut">
              <a:rPr lang="en-US" smtClean="0"/>
              <a:t>5/4/2014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3029179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5FD075-57C0-4730-85E4-55806CC86DD1}"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3569776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5FD075-57C0-4730-85E4-55806CC86DD1}"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2DD71E-AA06-4404-8398-E751BD34FE17}" type="slidenum">
              <a:rPr lang="en-US" smtClean="0"/>
              <a:t>‹#›</a:t>
            </a:fld>
            <a:endParaRPr lang="en-US"/>
          </a:p>
        </p:txBody>
      </p:sp>
    </p:spTree>
    <p:extLst>
      <p:ext uri="{BB962C8B-B14F-4D97-AF65-F5344CB8AC3E}">
        <p14:creationId xmlns:p14="http://schemas.microsoft.com/office/powerpoint/2010/main" val="965913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5FD075-57C0-4730-85E4-55806CC86DD1}" type="datetimeFigureOut">
              <a:rPr lang="en-US" smtClean="0"/>
              <a:t>5/4/2014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2DD71E-AA06-4404-8398-E751BD34FE17}" type="slidenum">
              <a:rPr lang="en-US" smtClean="0"/>
              <a:t>‹#›</a:t>
            </a:fld>
            <a:endParaRPr lang="en-US"/>
          </a:p>
        </p:txBody>
      </p:sp>
    </p:spTree>
    <p:extLst>
      <p:ext uri="{BB962C8B-B14F-4D97-AF65-F5344CB8AC3E}">
        <p14:creationId xmlns:p14="http://schemas.microsoft.com/office/powerpoint/2010/main" val="2183811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a:bodyPr>
          <a:lstStyle/>
          <a:p>
            <a:r>
              <a:rPr lang="en-US" b="1" dirty="0" smtClean="0"/>
              <a:t>L340 – IP LAW</a:t>
            </a:r>
          </a:p>
          <a:p>
            <a:r>
              <a:rPr lang="en-US" b="1" dirty="0" smtClean="0"/>
              <a:t>UNIT 22 – PASSING OFF</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872260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BASIC REQUIREMENTS FOR A PASSING OFF ACTION</a:t>
            </a:r>
            <a:br>
              <a:rPr lang="en-US" sz="3200" b="1" dirty="0"/>
            </a:br>
            <a:endParaRPr lang="en-US" sz="3200" dirty="0"/>
          </a:p>
        </p:txBody>
      </p:sp>
      <p:sp>
        <p:nvSpPr>
          <p:cNvPr id="3" name="Content Placeholder 2"/>
          <p:cNvSpPr>
            <a:spLocks noGrp="1"/>
          </p:cNvSpPr>
          <p:nvPr>
            <p:ph idx="1"/>
          </p:nvPr>
        </p:nvSpPr>
        <p:spPr/>
        <p:txBody>
          <a:bodyPr>
            <a:normAutofit fontScale="85000" lnSpcReduction="20000"/>
          </a:bodyPr>
          <a:lstStyle/>
          <a:p>
            <a:pPr algn="just"/>
            <a:r>
              <a:rPr lang="en-US" dirty="0" smtClean="0"/>
              <a:t>Lord </a:t>
            </a:r>
            <a:r>
              <a:rPr lang="en-US" dirty="0" err="1"/>
              <a:t>Diplock</a:t>
            </a:r>
            <a:r>
              <a:rPr lang="en-US" dirty="0"/>
              <a:t> laid down the essential elements of passing off, as being</a:t>
            </a:r>
            <a:r>
              <a:rPr lang="en-US" dirty="0" smtClean="0"/>
              <a:t>:</a:t>
            </a:r>
            <a:endParaRPr lang="en-US" dirty="0"/>
          </a:p>
          <a:p>
            <a:pPr lvl="0" algn="just"/>
            <a:r>
              <a:rPr lang="en-US" b="1" dirty="0" smtClean="0"/>
              <a:t>(a) a </a:t>
            </a:r>
            <a:r>
              <a:rPr lang="en-US" b="1" dirty="0"/>
              <a:t>misrepresentation</a:t>
            </a:r>
          </a:p>
          <a:p>
            <a:pPr lvl="0" algn="just"/>
            <a:r>
              <a:rPr lang="en-US" b="1" dirty="0" smtClean="0"/>
              <a:t>(b) made </a:t>
            </a:r>
            <a:r>
              <a:rPr lang="en-US" b="1" dirty="0"/>
              <a:t>in the course of trade</a:t>
            </a:r>
          </a:p>
          <a:p>
            <a:pPr lvl="0" algn="just"/>
            <a:r>
              <a:rPr lang="en-US" b="1" dirty="0" smtClean="0"/>
              <a:t>(c) to </a:t>
            </a:r>
            <a:r>
              <a:rPr lang="en-US" b="1" dirty="0"/>
              <a:t>prospective customers of his or ultimate consumers of goods or services supplied to him</a:t>
            </a:r>
          </a:p>
          <a:p>
            <a:pPr lvl="0" algn="just"/>
            <a:r>
              <a:rPr lang="en-US" b="1" dirty="0" smtClean="0"/>
              <a:t>(d) which </a:t>
            </a:r>
            <a:r>
              <a:rPr lang="en-US" b="1" dirty="0"/>
              <a:t>is calculated to injure the business or goodwill of another trader ( in the sense that this is a reasonably foreseeable consequence) and</a:t>
            </a:r>
          </a:p>
          <a:p>
            <a:pPr lvl="0" algn="just"/>
            <a:r>
              <a:rPr lang="en-US" b="1" dirty="0" smtClean="0"/>
              <a:t>(e) which </a:t>
            </a:r>
            <a:r>
              <a:rPr lang="en-US" b="1" dirty="0"/>
              <a:t>causes actual damage to a trader by whom the action is brought or ( in a </a:t>
            </a:r>
            <a:r>
              <a:rPr lang="en-US" b="1" i="1" dirty="0" err="1"/>
              <a:t>quia</a:t>
            </a:r>
            <a:r>
              <a:rPr lang="en-US" b="1" i="1" dirty="0"/>
              <a:t> </a:t>
            </a:r>
            <a:r>
              <a:rPr lang="en-US" b="1" i="1" dirty="0" err="1"/>
              <a:t>timet</a:t>
            </a:r>
            <a:r>
              <a:rPr lang="en-US" b="1" dirty="0"/>
              <a:t> action) will probably do so.</a:t>
            </a:r>
          </a:p>
          <a:p>
            <a:pPr algn="just"/>
            <a:endParaRPr lang="en-US" dirty="0"/>
          </a:p>
          <a:p>
            <a:pPr algn="just"/>
            <a:endParaRPr lang="en-US" dirty="0"/>
          </a:p>
        </p:txBody>
      </p:sp>
    </p:spTree>
    <p:extLst>
      <p:ext uri="{BB962C8B-B14F-4D97-AF65-F5344CB8AC3E}">
        <p14:creationId xmlns:p14="http://schemas.microsoft.com/office/powerpoint/2010/main" val="4196446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BASIC REQUIREMENTS FOR A PASSING OFF ACTION</a:t>
            </a:r>
            <a:br>
              <a:rPr lang="en-US" sz="3200" b="1" dirty="0"/>
            </a:br>
            <a:endParaRPr lang="en-US" sz="3200" dirty="0"/>
          </a:p>
        </p:txBody>
      </p:sp>
      <p:sp>
        <p:nvSpPr>
          <p:cNvPr id="3" name="Content Placeholder 2"/>
          <p:cNvSpPr>
            <a:spLocks noGrp="1"/>
          </p:cNvSpPr>
          <p:nvPr>
            <p:ph idx="1"/>
          </p:nvPr>
        </p:nvSpPr>
        <p:spPr/>
        <p:txBody>
          <a:bodyPr>
            <a:normAutofit/>
          </a:bodyPr>
          <a:lstStyle/>
          <a:p>
            <a:pPr algn="just"/>
            <a:r>
              <a:rPr lang="en-US" dirty="0"/>
              <a:t>In </a:t>
            </a:r>
            <a:r>
              <a:rPr lang="en-US" i="1" dirty="0"/>
              <a:t>Reckitt and Colman Limited v Borden Incorporation</a:t>
            </a:r>
            <a:r>
              <a:rPr lang="en-US" dirty="0"/>
              <a:t>, Lord Oliver reduced the above essential elements to three, namely the </a:t>
            </a:r>
            <a:r>
              <a:rPr lang="en-US" b="1" dirty="0"/>
              <a:t>existence of the claimant’s goodwill, a misrepresentation as the goods or services offered by the defendant, and damage (or likely damage) to the claimant’s goodwill as a result of the defendant’s misrepresentation.</a:t>
            </a:r>
          </a:p>
          <a:p>
            <a:pPr marL="0" indent="0" algn="just">
              <a:buNone/>
            </a:pPr>
            <a:endParaRPr lang="en-US" dirty="0"/>
          </a:p>
        </p:txBody>
      </p:sp>
    </p:spTree>
    <p:extLst>
      <p:ext uri="{BB962C8B-B14F-4D97-AF65-F5344CB8AC3E}">
        <p14:creationId xmlns:p14="http://schemas.microsoft.com/office/powerpoint/2010/main" val="18515884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BASIC REQUIREMENTS FOR A PASSING OFF ACTION</a:t>
            </a:r>
            <a:br>
              <a:rPr lang="en-US" sz="3200" b="1" dirty="0"/>
            </a:br>
            <a:endParaRPr lang="en-US" sz="3200" dirty="0"/>
          </a:p>
        </p:txBody>
      </p:sp>
      <p:sp>
        <p:nvSpPr>
          <p:cNvPr id="3" name="Content Placeholder 2"/>
          <p:cNvSpPr>
            <a:spLocks noGrp="1"/>
          </p:cNvSpPr>
          <p:nvPr>
            <p:ph idx="1"/>
          </p:nvPr>
        </p:nvSpPr>
        <p:spPr/>
        <p:txBody>
          <a:bodyPr>
            <a:normAutofit fontScale="85000" lnSpcReduction="20000"/>
          </a:bodyPr>
          <a:lstStyle/>
          <a:p>
            <a:pPr algn="just"/>
            <a:r>
              <a:rPr lang="en-US" dirty="0"/>
              <a:t>Lord Oliver stated the three elements which a plaintiff must establish in order to make a case of passing off, as follows</a:t>
            </a:r>
            <a:r>
              <a:rPr lang="en-US" dirty="0" smtClean="0"/>
              <a:t>:</a:t>
            </a:r>
            <a:r>
              <a:rPr lang="en-US" dirty="0"/>
              <a:t> </a:t>
            </a:r>
          </a:p>
          <a:p>
            <a:pPr algn="just"/>
            <a:r>
              <a:rPr lang="en-US" b="1" dirty="0"/>
              <a:t>“First, he must establish a goodwill or reputation attached to the goods or services which he supplies in the mind of the purchasing public by association with the identifying ‘get-up’ (whether it consists simply of a brand name or a trade description, or the individual features of labeling or packaging) under which his particular goods or services are offered to the public as distinctive specifically of the plaintiff’s goods or services. </a:t>
            </a:r>
          </a:p>
        </p:txBody>
      </p:sp>
    </p:spTree>
    <p:extLst>
      <p:ext uri="{BB962C8B-B14F-4D97-AF65-F5344CB8AC3E}">
        <p14:creationId xmlns:p14="http://schemas.microsoft.com/office/powerpoint/2010/main" val="3345819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smtClean="0"/>
              <a:t>BASIC REQUIREMENTS FOR A PASSING OFF ACTION</a:t>
            </a:r>
            <a:br>
              <a:rPr lang="en-US" sz="3200" b="1" dirty="0" smtClean="0"/>
            </a:br>
            <a:endParaRPr lang="en-US" sz="3200" dirty="0"/>
          </a:p>
        </p:txBody>
      </p:sp>
      <p:sp>
        <p:nvSpPr>
          <p:cNvPr id="3" name="Content Placeholder 2"/>
          <p:cNvSpPr>
            <a:spLocks noGrp="1"/>
          </p:cNvSpPr>
          <p:nvPr>
            <p:ph idx="1"/>
          </p:nvPr>
        </p:nvSpPr>
        <p:spPr/>
        <p:txBody>
          <a:bodyPr>
            <a:normAutofit fontScale="85000" lnSpcReduction="10000"/>
          </a:bodyPr>
          <a:lstStyle/>
          <a:p>
            <a:pPr algn="just"/>
            <a:r>
              <a:rPr lang="en-US" b="1" dirty="0" smtClean="0"/>
              <a:t>Secondly, he must demonstrate a misrepresentation by the defendant to the public (whether or not intentional) leading or likely to lead to the public to believe that the goods and services offered by him are the goods and services of the plaintiff… </a:t>
            </a:r>
          </a:p>
          <a:p>
            <a:pPr algn="just"/>
            <a:r>
              <a:rPr lang="en-US" b="1" dirty="0" smtClean="0"/>
              <a:t>Thirdly, he must demonstrate that he suffers, or in a </a:t>
            </a:r>
            <a:r>
              <a:rPr lang="en-US" b="1" i="1" dirty="0" err="1" smtClean="0"/>
              <a:t>quia</a:t>
            </a:r>
            <a:r>
              <a:rPr lang="en-US" b="1" i="1" dirty="0" smtClean="0"/>
              <a:t> </a:t>
            </a:r>
            <a:r>
              <a:rPr lang="en-US" b="1" i="1" dirty="0" err="1" smtClean="0"/>
              <a:t>timet</a:t>
            </a:r>
            <a:r>
              <a:rPr lang="en-US" b="1" dirty="0" smtClean="0"/>
              <a:t> action, that is likely to suffer damage by reason of the erroneous belief engendered by the defendant’s misrepresentation that the source of the defendant’s goods and services is the same as the source of those offered by the plaintiff.”</a:t>
            </a:r>
          </a:p>
          <a:p>
            <a:pPr algn="just"/>
            <a:endParaRPr lang="en-US" dirty="0"/>
          </a:p>
        </p:txBody>
      </p:sp>
    </p:spTree>
    <p:extLst>
      <p:ext uri="{BB962C8B-B14F-4D97-AF65-F5344CB8AC3E}">
        <p14:creationId xmlns:p14="http://schemas.microsoft.com/office/powerpoint/2010/main" val="28386788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GOODWILL</a:t>
            </a:r>
            <a:br>
              <a:rPr lang="en-US" b="1" dirty="0"/>
            </a:br>
            <a:endParaRPr lang="en-US" dirty="0"/>
          </a:p>
        </p:txBody>
      </p:sp>
      <p:sp>
        <p:nvSpPr>
          <p:cNvPr id="3" name="Content Placeholder 2"/>
          <p:cNvSpPr>
            <a:spLocks noGrp="1"/>
          </p:cNvSpPr>
          <p:nvPr>
            <p:ph idx="1"/>
          </p:nvPr>
        </p:nvSpPr>
        <p:spPr/>
        <p:txBody>
          <a:bodyPr/>
          <a:lstStyle/>
          <a:p>
            <a:pPr algn="just"/>
            <a:r>
              <a:rPr lang="en-US" b="1" dirty="0"/>
              <a:t>Goodwill is a key element in action for passing off. Therefore where goodwill is missing, it is very difficult to prove passing off. </a:t>
            </a:r>
            <a:endParaRPr lang="en-US" b="1" dirty="0" smtClean="0"/>
          </a:p>
          <a:p>
            <a:pPr marL="0" indent="0" algn="just">
              <a:buNone/>
            </a:pPr>
            <a:endParaRPr lang="en-US" dirty="0"/>
          </a:p>
        </p:txBody>
      </p:sp>
    </p:spTree>
    <p:extLst>
      <p:ext uri="{BB962C8B-B14F-4D97-AF65-F5344CB8AC3E}">
        <p14:creationId xmlns:p14="http://schemas.microsoft.com/office/powerpoint/2010/main" val="1079539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GOODWILL</a:t>
            </a:r>
            <a:br>
              <a:rPr lang="en-US" b="1" dirty="0" smtClean="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a:t>Lord </a:t>
            </a:r>
            <a:r>
              <a:rPr lang="en-US" dirty="0" err="1"/>
              <a:t>Macnaghten</a:t>
            </a:r>
            <a:r>
              <a:rPr lang="en-US" dirty="0"/>
              <a:t> in the case of </a:t>
            </a:r>
            <a:r>
              <a:rPr lang="en-US" i="1" dirty="0" err="1"/>
              <a:t>Scandecor</a:t>
            </a:r>
            <a:r>
              <a:rPr lang="en-US" i="1" dirty="0"/>
              <a:t> Development AB v </a:t>
            </a:r>
            <a:r>
              <a:rPr lang="en-US" i="1" dirty="0" err="1"/>
              <a:t>Scandecor</a:t>
            </a:r>
            <a:r>
              <a:rPr lang="en-US" i="1" dirty="0"/>
              <a:t> Marketing AB</a:t>
            </a:r>
            <a:r>
              <a:rPr lang="en-US" dirty="0"/>
              <a:t> defined goodwill as:</a:t>
            </a:r>
          </a:p>
          <a:p>
            <a:pPr algn="just"/>
            <a:r>
              <a:rPr lang="en-US" b="1" dirty="0"/>
              <a:t>“the benefit and advantage of the good name, reputation, and connection of a business. It is the attractive force that brings in customers. It is the one thing which distinguishes an old established from a new business at its first start. The goodwill of a business must emanate from a particular </a:t>
            </a:r>
            <a:r>
              <a:rPr lang="en-US" b="1" dirty="0" err="1"/>
              <a:t>centre</a:t>
            </a:r>
            <a:r>
              <a:rPr lang="en-US" b="1" dirty="0"/>
              <a:t> or source. However widely or extended or diffused its influence may be, goodwill is worth nothing unless it has power of attraction sufficient to bring customers home to the source from which it emanates. Goodwill is composed of a variety of elements. It differs in its composition in different trades and in different trades in the same trade. One element may preponderate here and another element there.” </a:t>
            </a:r>
          </a:p>
          <a:p>
            <a:pPr algn="just"/>
            <a:endParaRPr lang="en-US" dirty="0"/>
          </a:p>
        </p:txBody>
      </p:sp>
    </p:spTree>
    <p:extLst>
      <p:ext uri="{BB962C8B-B14F-4D97-AF65-F5344CB8AC3E}">
        <p14:creationId xmlns:p14="http://schemas.microsoft.com/office/powerpoint/2010/main" val="31482767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MISREPRESENTATION</a:t>
            </a:r>
            <a:br>
              <a:rPr lang="en-US" b="1" dirty="0"/>
            </a:br>
            <a:endParaRPr lang="en-US" dirty="0"/>
          </a:p>
        </p:txBody>
      </p:sp>
      <p:sp>
        <p:nvSpPr>
          <p:cNvPr id="3" name="Content Placeholder 2"/>
          <p:cNvSpPr>
            <a:spLocks noGrp="1"/>
          </p:cNvSpPr>
          <p:nvPr>
            <p:ph idx="1"/>
          </p:nvPr>
        </p:nvSpPr>
        <p:spPr/>
        <p:txBody>
          <a:bodyPr/>
          <a:lstStyle/>
          <a:p>
            <a:pPr algn="just"/>
            <a:r>
              <a:rPr lang="en-US" b="1" dirty="0"/>
              <a:t>Misrepresentation is the second crucial element in the action for passing off. </a:t>
            </a:r>
            <a:endParaRPr lang="en-US" b="1" dirty="0" smtClean="0"/>
          </a:p>
          <a:p>
            <a:pPr algn="just"/>
            <a:r>
              <a:rPr lang="en-US" dirty="0" smtClean="0"/>
              <a:t>However</a:t>
            </a:r>
            <a:r>
              <a:rPr lang="en-US" dirty="0"/>
              <a:t>, the </a:t>
            </a:r>
            <a:r>
              <a:rPr lang="en-US" b="1" dirty="0"/>
              <a:t>misrepresentation must be calculated to make or lead the public believe that the goods or services being offered by the defendant are the goods or services of the claimant. </a:t>
            </a:r>
            <a:endParaRPr lang="en-US" b="1" dirty="0"/>
          </a:p>
        </p:txBody>
      </p:sp>
    </p:spTree>
    <p:extLst>
      <p:ext uri="{BB962C8B-B14F-4D97-AF65-F5344CB8AC3E}">
        <p14:creationId xmlns:p14="http://schemas.microsoft.com/office/powerpoint/2010/main" val="141607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MISREPRESENTATION</a:t>
            </a:r>
            <a:br>
              <a:rPr lang="en-US" b="1" dirty="0"/>
            </a:br>
            <a:endParaRPr lang="en-US" dirty="0"/>
          </a:p>
        </p:txBody>
      </p:sp>
      <p:sp>
        <p:nvSpPr>
          <p:cNvPr id="3" name="Content Placeholder 2"/>
          <p:cNvSpPr>
            <a:spLocks noGrp="1"/>
          </p:cNvSpPr>
          <p:nvPr>
            <p:ph idx="1"/>
          </p:nvPr>
        </p:nvSpPr>
        <p:spPr/>
        <p:txBody>
          <a:bodyPr/>
          <a:lstStyle/>
          <a:p>
            <a:pPr algn="just"/>
            <a:r>
              <a:rPr lang="en-ZA" b="1" dirty="0"/>
              <a:t>Misrepresentation occurs when a false statement or representation of fact is made by one party to the other party before or at a time of contract, which has the effect of inducing the other to enter into a contract. </a:t>
            </a:r>
          </a:p>
          <a:p>
            <a:pPr algn="just"/>
            <a:endParaRPr lang="en-US" dirty="0"/>
          </a:p>
        </p:txBody>
      </p:sp>
    </p:spTree>
    <p:extLst>
      <p:ext uri="{BB962C8B-B14F-4D97-AF65-F5344CB8AC3E}">
        <p14:creationId xmlns:p14="http://schemas.microsoft.com/office/powerpoint/2010/main" val="2955642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DAMAGE</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US" b="1" dirty="0"/>
              <a:t>Damage is the last element in the action for passing off. </a:t>
            </a:r>
            <a:endParaRPr lang="en-US" b="1" dirty="0" smtClean="0"/>
          </a:p>
          <a:p>
            <a:pPr algn="just"/>
            <a:r>
              <a:rPr lang="en-US" dirty="0" smtClean="0"/>
              <a:t>The </a:t>
            </a:r>
            <a:r>
              <a:rPr lang="en-US" dirty="0"/>
              <a:t>plaintiff, to be entitled to damages, </a:t>
            </a:r>
            <a:r>
              <a:rPr lang="en-US" b="1" dirty="0"/>
              <a:t>must demonstrate that he has suffered, or </a:t>
            </a:r>
            <a:r>
              <a:rPr lang="en-US" b="1" dirty="0" smtClean="0"/>
              <a:t>that </a:t>
            </a:r>
            <a:r>
              <a:rPr lang="en-US" b="1" dirty="0"/>
              <a:t>is likely to suffer damage by reason of the erroneous belief engendered by the defendant’s misrepresentation that the source of the defendant’s goods and services is the same as the source of those offered by the plaintiff.</a:t>
            </a:r>
            <a:endParaRPr lang="en-US" b="1" dirty="0"/>
          </a:p>
        </p:txBody>
      </p:sp>
    </p:spTree>
    <p:extLst>
      <p:ext uri="{BB962C8B-B14F-4D97-AF65-F5344CB8AC3E}">
        <p14:creationId xmlns:p14="http://schemas.microsoft.com/office/powerpoint/2010/main" val="16545290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REMEDIES</a:t>
            </a:r>
            <a:r>
              <a:rPr lang="en-US" b="1" dirty="0"/>
              <a:t/>
            </a:r>
            <a:br>
              <a:rPr lang="en-US" b="1" dirty="0"/>
            </a:b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US" dirty="0"/>
              <a:t>As passing off is an invasion of property rights, the remedies the plaintiff is entitled to </a:t>
            </a:r>
            <a:r>
              <a:rPr lang="en-US" b="1" dirty="0"/>
              <a:t>injunctions and /or damages or as an alternative, an account of profits. </a:t>
            </a:r>
            <a:r>
              <a:rPr lang="en-US" dirty="0"/>
              <a:t>Furthermore, an order may be granted for the </a:t>
            </a:r>
            <a:r>
              <a:rPr lang="en-US" b="1" dirty="0"/>
              <a:t>delivery up or destruction of articles to which the name or mark has been applied or, if possible, an order for the obliteration of such names or marks. </a:t>
            </a:r>
          </a:p>
          <a:p>
            <a:pPr algn="just"/>
            <a:endParaRPr lang="en-US" dirty="0"/>
          </a:p>
        </p:txBody>
      </p:sp>
    </p:spTree>
    <p:extLst>
      <p:ext uri="{BB962C8B-B14F-4D97-AF65-F5344CB8AC3E}">
        <p14:creationId xmlns:p14="http://schemas.microsoft.com/office/powerpoint/2010/main" val="286338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 </a:t>
            </a:r>
            <a:endParaRPr lang="en-US" b="1" dirty="0"/>
          </a:p>
        </p:txBody>
      </p:sp>
      <p:sp>
        <p:nvSpPr>
          <p:cNvPr id="3" name="Content Placeholder 2"/>
          <p:cNvSpPr>
            <a:spLocks noGrp="1"/>
          </p:cNvSpPr>
          <p:nvPr>
            <p:ph idx="1"/>
          </p:nvPr>
        </p:nvSpPr>
        <p:spPr/>
        <p:txBody>
          <a:bodyPr>
            <a:normAutofit lnSpcReduction="10000"/>
          </a:bodyPr>
          <a:lstStyle/>
          <a:p>
            <a:r>
              <a:rPr lang="en-US" b="1" dirty="0" smtClean="0"/>
              <a:t>Introduction</a:t>
            </a:r>
          </a:p>
          <a:p>
            <a:r>
              <a:rPr lang="en-US" b="1" dirty="0" smtClean="0"/>
              <a:t>Basic requirements for Passing off action</a:t>
            </a:r>
          </a:p>
          <a:p>
            <a:r>
              <a:rPr lang="en-US" b="1" dirty="0" smtClean="0"/>
              <a:t>Goodwill </a:t>
            </a:r>
          </a:p>
          <a:p>
            <a:r>
              <a:rPr lang="en-US" b="1" dirty="0" smtClean="0"/>
              <a:t>Misrepresentation</a:t>
            </a:r>
          </a:p>
          <a:p>
            <a:r>
              <a:rPr lang="en-US" b="1" dirty="0" smtClean="0"/>
              <a:t>Damage</a:t>
            </a:r>
          </a:p>
          <a:p>
            <a:r>
              <a:rPr lang="en-US" b="1" dirty="0" smtClean="0"/>
              <a:t>Remedies </a:t>
            </a:r>
          </a:p>
          <a:p>
            <a:r>
              <a:rPr lang="en-US" b="1" dirty="0" smtClean="0"/>
              <a:t>Malicious Falsehood</a:t>
            </a:r>
          </a:p>
          <a:p>
            <a:pPr marL="0" indent="0">
              <a:buNone/>
            </a:pPr>
            <a:r>
              <a:rPr lang="en-US" b="1" dirty="0" smtClean="0"/>
              <a:t>  </a:t>
            </a:r>
            <a:endParaRPr lang="en-US" b="1" dirty="0"/>
          </a:p>
        </p:txBody>
      </p:sp>
    </p:spTree>
    <p:extLst>
      <p:ext uri="{BB962C8B-B14F-4D97-AF65-F5344CB8AC3E}">
        <p14:creationId xmlns:p14="http://schemas.microsoft.com/office/powerpoint/2010/main" val="10519014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REMEDIES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b="1" dirty="0"/>
              <a:t>Damages will usually be based upon the actual loss attributable to the passing off, that is resulting from the loss of sales experienced by the claimant. </a:t>
            </a:r>
            <a:endParaRPr lang="en-US" b="1" dirty="0" smtClean="0"/>
          </a:p>
          <a:p>
            <a:pPr algn="just"/>
            <a:r>
              <a:rPr lang="en-US" dirty="0" smtClean="0"/>
              <a:t>In </a:t>
            </a:r>
            <a:r>
              <a:rPr lang="en-US" dirty="0"/>
              <a:t>some cases , however, damages may be calculated on a royalty basis, that is based on the amount that the defendant would have paid had he sought the </a:t>
            </a:r>
            <a:r>
              <a:rPr lang="en-US" dirty="0" err="1"/>
              <a:t>licence</a:t>
            </a:r>
            <a:r>
              <a:rPr lang="en-US" dirty="0"/>
              <a:t> to use the name or mark from the plaintiff.</a:t>
            </a:r>
            <a:endParaRPr lang="en-US" dirty="0"/>
          </a:p>
        </p:txBody>
      </p:sp>
    </p:spTree>
    <p:extLst>
      <p:ext uri="{BB962C8B-B14F-4D97-AF65-F5344CB8AC3E}">
        <p14:creationId xmlns:p14="http://schemas.microsoft.com/office/powerpoint/2010/main" val="2567858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MALICIOUS FALSHOOD</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b="1" dirty="0"/>
              <a:t>Malicious falsehood is tort that is related to passing off. </a:t>
            </a:r>
            <a:endParaRPr lang="en-US" b="1" dirty="0" smtClean="0"/>
          </a:p>
          <a:p>
            <a:pPr algn="just"/>
            <a:r>
              <a:rPr lang="en-US" b="1" dirty="0" smtClean="0"/>
              <a:t>Malicious </a:t>
            </a:r>
            <a:r>
              <a:rPr lang="en-US" b="1" dirty="0"/>
              <a:t>falsehood could arise where someone publishes information that is capable of serious damaging or calculated to disparage a trader’s position or reputation. </a:t>
            </a:r>
            <a:endParaRPr lang="en-US" b="1" dirty="0" smtClean="0"/>
          </a:p>
          <a:p>
            <a:pPr algn="just"/>
            <a:r>
              <a:rPr lang="en-US" dirty="0" smtClean="0"/>
              <a:t>An </a:t>
            </a:r>
            <a:r>
              <a:rPr lang="en-US" dirty="0"/>
              <a:t>example would be where one trader unjustifiably states that the goods of another trader are of poor quality.</a:t>
            </a:r>
            <a:r>
              <a:rPr lang="en-US" dirty="0"/>
              <a:t> </a:t>
            </a:r>
            <a:endParaRPr lang="en-US" dirty="0"/>
          </a:p>
          <a:p>
            <a:pPr algn="just"/>
            <a:endParaRPr lang="en-US" dirty="0"/>
          </a:p>
        </p:txBody>
      </p:sp>
    </p:spTree>
    <p:extLst>
      <p:ext uri="{BB962C8B-B14F-4D97-AF65-F5344CB8AC3E}">
        <p14:creationId xmlns:p14="http://schemas.microsoft.com/office/powerpoint/2010/main" val="1393404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pPr marL="0" indent="0">
              <a:buNone/>
            </a:pPr>
            <a:endParaRPr lang="en-US" dirty="0"/>
          </a:p>
          <a:p>
            <a:pPr marL="0" indent="0">
              <a:buNone/>
            </a:pPr>
            <a:r>
              <a:rPr lang="en-US" dirty="0" smtClean="0"/>
              <a:t>THANK YOU</a:t>
            </a:r>
            <a:endParaRPr lang="en-US" dirty="0"/>
          </a:p>
        </p:txBody>
      </p:sp>
    </p:spTree>
    <p:extLst>
      <p:ext uri="{BB962C8B-B14F-4D97-AF65-F5344CB8AC3E}">
        <p14:creationId xmlns:p14="http://schemas.microsoft.com/office/powerpoint/2010/main" val="3394663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b="1" dirty="0"/>
          </a:p>
        </p:txBody>
      </p:sp>
      <p:sp>
        <p:nvSpPr>
          <p:cNvPr id="3" name="Content Placeholder 2"/>
          <p:cNvSpPr>
            <a:spLocks noGrp="1"/>
          </p:cNvSpPr>
          <p:nvPr>
            <p:ph idx="1"/>
          </p:nvPr>
        </p:nvSpPr>
        <p:spPr/>
        <p:txBody>
          <a:bodyPr>
            <a:normAutofit fontScale="77500" lnSpcReduction="20000"/>
          </a:bodyPr>
          <a:lstStyle/>
          <a:p>
            <a:pPr algn="just"/>
            <a:r>
              <a:rPr lang="en-US" b="1" dirty="0"/>
              <a:t>Passing off is a common law tort which can be used to enforce unregistered trademark rights. The law of passing off and trademark law have common origin and therefore are, in many respects similar. </a:t>
            </a:r>
            <a:endParaRPr lang="en-US" b="1" dirty="0" smtClean="0"/>
          </a:p>
          <a:p>
            <a:pPr algn="just"/>
            <a:r>
              <a:rPr lang="en-US" b="1" dirty="0" smtClean="0"/>
              <a:t>Passing </a:t>
            </a:r>
            <a:r>
              <a:rPr lang="en-US" b="1" dirty="0"/>
              <a:t>off occurs where the reputation of party A is misappropriated by party, such that party B misrepresents this reputation and damages the goodwill of party A. </a:t>
            </a:r>
            <a:endParaRPr lang="en-US" b="1" dirty="0" smtClean="0"/>
          </a:p>
          <a:p>
            <a:pPr algn="just"/>
            <a:r>
              <a:rPr lang="en-US" dirty="0" smtClean="0"/>
              <a:t>The </a:t>
            </a:r>
            <a:r>
              <a:rPr lang="en-US" dirty="0"/>
              <a:t>Trademarks Act provides that </a:t>
            </a:r>
            <a:r>
              <a:rPr lang="en-US" b="1" dirty="0"/>
              <a:t>no person is entitled to institute any proceedings to prevent or to recover damages for the infringement of an unregistered trademark, but nothing should be deemed to affect rights of action against any person for passing off goods as the goods of another person or the remedies in respect of the same.</a:t>
            </a:r>
          </a:p>
        </p:txBody>
      </p:sp>
    </p:spTree>
    <p:extLst>
      <p:ext uri="{BB962C8B-B14F-4D97-AF65-F5344CB8AC3E}">
        <p14:creationId xmlns:p14="http://schemas.microsoft.com/office/powerpoint/2010/main" val="34254054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dirty="0"/>
          </a:p>
        </p:txBody>
      </p:sp>
      <p:sp>
        <p:nvSpPr>
          <p:cNvPr id="3" name="Content Placeholder 2"/>
          <p:cNvSpPr>
            <a:spLocks noGrp="1"/>
          </p:cNvSpPr>
          <p:nvPr>
            <p:ph idx="1"/>
          </p:nvPr>
        </p:nvSpPr>
        <p:spPr/>
        <p:txBody>
          <a:bodyPr/>
          <a:lstStyle/>
          <a:p>
            <a:pPr algn="just"/>
            <a:r>
              <a:rPr lang="en-US" dirty="0"/>
              <a:t>The law of passing off prevents one person from misrepresenting his goods or services as being the goods and services of the plaintiff, and also prevents one person from holding out his goods or services as having some association or connection with the plaintiff when this is not true</a:t>
            </a:r>
            <a:r>
              <a:rPr lang="en-US" dirty="0" smtClean="0"/>
              <a:t>.</a:t>
            </a:r>
          </a:p>
          <a:p>
            <a:pPr algn="just"/>
            <a:endParaRPr lang="en-US" dirty="0"/>
          </a:p>
        </p:txBody>
      </p:sp>
    </p:spTree>
    <p:extLst>
      <p:ext uri="{BB962C8B-B14F-4D97-AF65-F5344CB8AC3E}">
        <p14:creationId xmlns:p14="http://schemas.microsoft.com/office/powerpoint/2010/main" val="1817237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In the case of </a:t>
            </a:r>
            <a:r>
              <a:rPr lang="en-US" i="1" dirty="0"/>
              <a:t>Star Industrial Company Limited v Yap </a:t>
            </a:r>
            <a:r>
              <a:rPr lang="en-US" i="1" dirty="0" err="1"/>
              <a:t>Kwee</a:t>
            </a:r>
            <a:r>
              <a:rPr lang="en-US" i="1" dirty="0"/>
              <a:t> </a:t>
            </a:r>
            <a:r>
              <a:rPr lang="en-US" i="1" dirty="0" err="1"/>
              <a:t>Kor</a:t>
            </a:r>
            <a:r>
              <a:rPr lang="en-US" dirty="0"/>
              <a:t> Lord </a:t>
            </a:r>
            <a:r>
              <a:rPr lang="en-US" dirty="0" err="1"/>
              <a:t>Diplock</a:t>
            </a:r>
            <a:r>
              <a:rPr lang="en-US" dirty="0"/>
              <a:t> stated that </a:t>
            </a:r>
            <a:r>
              <a:rPr lang="en-US" b="1" dirty="0"/>
              <a:t>“a passing off action is a remedy for the invasion of a right of property not in the mark, name or get-up improperly used, but in the </a:t>
            </a:r>
            <a:r>
              <a:rPr lang="en-US" b="1" u="sng" dirty="0"/>
              <a:t>business or goodwill</a:t>
            </a:r>
            <a:r>
              <a:rPr lang="en-US" b="1" dirty="0"/>
              <a:t> likely to be injured by the misrepresentation made by passing off one person’s goods as the goods of another. </a:t>
            </a:r>
            <a:endParaRPr lang="en-US" b="1" dirty="0" smtClean="0"/>
          </a:p>
          <a:p>
            <a:pPr algn="just"/>
            <a:r>
              <a:rPr lang="en-US" dirty="0" smtClean="0"/>
              <a:t>Similarly</a:t>
            </a:r>
            <a:r>
              <a:rPr lang="en-US" dirty="0"/>
              <a:t>, Lord </a:t>
            </a:r>
            <a:r>
              <a:rPr lang="en-US" dirty="0" err="1"/>
              <a:t>Herschell</a:t>
            </a:r>
            <a:r>
              <a:rPr lang="en-US" dirty="0"/>
              <a:t> stated that </a:t>
            </a:r>
            <a:r>
              <a:rPr lang="en-US" b="1" dirty="0"/>
              <a:t>passing off is a remedy for the invasion of a right of property, the property being in the </a:t>
            </a:r>
            <a:r>
              <a:rPr lang="en-US" b="1" u="sng" dirty="0"/>
              <a:t>business or goodwill</a:t>
            </a:r>
            <a:r>
              <a:rPr lang="en-US" b="1" dirty="0"/>
              <a:t> likely to be injured by the misrepresentation rather than in the mark, name or get-up improperly used</a:t>
            </a:r>
            <a:r>
              <a:rPr lang="en-US" dirty="0"/>
              <a:t>.</a:t>
            </a:r>
            <a:r>
              <a:rPr lang="en-US" dirty="0" smtClean="0">
                <a:effectLst/>
              </a:rPr>
              <a:t> </a:t>
            </a:r>
            <a:endParaRPr lang="en-US" dirty="0"/>
          </a:p>
        </p:txBody>
      </p:sp>
    </p:spTree>
    <p:extLst>
      <p:ext uri="{BB962C8B-B14F-4D97-AF65-F5344CB8AC3E}">
        <p14:creationId xmlns:p14="http://schemas.microsoft.com/office/powerpoint/2010/main" val="1749814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a:t>Passing off and the law of registered trademark deal with overlapping factual situations, but deal with them in different ways. </a:t>
            </a:r>
            <a:r>
              <a:rPr lang="en-US" b="1" dirty="0"/>
              <a:t>Passing off does not confer monopoly rights to any names, marks, get-up or other indicia. </a:t>
            </a:r>
            <a:endParaRPr lang="en-US" b="1" dirty="0" smtClean="0"/>
          </a:p>
          <a:p>
            <a:pPr algn="just"/>
            <a:r>
              <a:rPr lang="en-US" dirty="0" smtClean="0"/>
              <a:t>It </a:t>
            </a:r>
            <a:r>
              <a:rPr lang="en-US" dirty="0"/>
              <a:t>does not recognize them as property in its own right. </a:t>
            </a:r>
            <a:r>
              <a:rPr lang="en-US" b="1" dirty="0"/>
              <a:t>Instead, the law of passing off is designed to prevent misrepresentation to the public where there is some sort of association between the plaintiff and the defendant. </a:t>
            </a:r>
            <a:endParaRPr lang="en-US" b="1" dirty="0" smtClean="0"/>
          </a:p>
          <a:p>
            <a:pPr algn="just"/>
            <a:r>
              <a:rPr lang="en-US" dirty="0" smtClean="0"/>
              <a:t>Where </a:t>
            </a:r>
            <a:r>
              <a:rPr lang="en-US" dirty="0"/>
              <a:t>the defendant </a:t>
            </a:r>
            <a:r>
              <a:rPr lang="en-US" b="1" dirty="0"/>
              <a:t>does something so that the public is misled into thinking the activity is associated with the plaintiff, and as a result the plaintiff suffers some damage, under the law of passing off it may be possible for the plaintiff to initiate action against the defendant</a:t>
            </a:r>
            <a:r>
              <a:rPr lang="en-US" b="1" dirty="0" smtClean="0"/>
              <a:t>. </a:t>
            </a:r>
            <a:endParaRPr lang="en-US" b="1" dirty="0"/>
          </a:p>
        </p:txBody>
      </p:sp>
    </p:spTree>
    <p:extLst>
      <p:ext uri="{BB962C8B-B14F-4D97-AF65-F5344CB8AC3E}">
        <p14:creationId xmlns:p14="http://schemas.microsoft.com/office/powerpoint/2010/main" val="2754286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a:t>
            </a:r>
            <a:r>
              <a:rPr lang="en-US" dirty="0"/>
              <a:t>types of misrepresentation include, inter alia</a:t>
            </a:r>
            <a:r>
              <a:rPr lang="en-US" dirty="0" smtClean="0"/>
              <a:t>:</a:t>
            </a:r>
            <a:endParaRPr lang="en-US" dirty="0"/>
          </a:p>
          <a:p>
            <a:pPr lvl="0" algn="just"/>
            <a:r>
              <a:rPr lang="en-US" b="1" dirty="0" smtClean="0"/>
              <a:t>(i) using </a:t>
            </a:r>
            <a:r>
              <a:rPr lang="en-US" b="1" dirty="0"/>
              <a:t>the mark of the plaintiff’s product;</a:t>
            </a:r>
          </a:p>
          <a:p>
            <a:pPr lvl="0" algn="just"/>
            <a:r>
              <a:rPr lang="en-US" b="1" dirty="0" smtClean="0"/>
              <a:t>(ii) using </a:t>
            </a:r>
            <a:r>
              <a:rPr lang="en-US" b="1" dirty="0"/>
              <a:t>the get-up of the plaintiff’s product;</a:t>
            </a:r>
          </a:p>
          <a:p>
            <a:pPr lvl="0" algn="just"/>
            <a:r>
              <a:rPr lang="en-US" b="1" dirty="0" smtClean="0"/>
              <a:t>(iii) using </a:t>
            </a:r>
            <a:r>
              <a:rPr lang="en-US" b="1" dirty="0"/>
              <a:t>the plaintiff’s advertising theme; or</a:t>
            </a:r>
          </a:p>
          <a:p>
            <a:pPr lvl="0" algn="just"/>
            <a:r>
              <a:rPr lang="en-US" b="1" dirty="0" smtClean="0"/>
              <a:t>(iv) using </a:t>
            </a:r>
            <a:r>
              <a:rPr lang="en-US" b="1" dirty="0"/>
              <a:t>the design or shape of the plaintiff’s product</a:t>
            </a:r>
            <a:r>
              <a:rPr lang="en-US" b="1" dirty="0" smtClean="0"/>
              <a:t>.</a:t>
            </a:r>
            <a:endParaRPr lang="en-US" b="1" dirty="0"/>
          </a:p>
          <a:p>
            <a:pPr algn="just"/>
            <a:r>
              <a:rPr lang="en-US" dirty="0"/>
              <a:t>For misrepresentation to be </a:t>
            </a:r>
            <a:r>
              <a:rPr lang="en-US" b="1" dirty="0"/>
              <a:t>actionable, it must be one calculated to cause damage to the plaintiff’s goodwill. </a:t>
            </a:r>
            <a:endParaRPr lang="en-US" b="1" dirty="0" smtClean="0"/>
          </a:p>
          <a:p>
            <a:pPr algn="just"/>
            <a:r>
              <a:rPr lang="en-US" dirty="0" smtClean="0"/>
              <a:t>The </a:t>
            </a:r>
            <a:r>
              <a:rPr lang="en-US" dirty="0"/>
              <a:t>plaintiff </a:t>
            </a:r>
            <a:r>
              <a:rPr lang="en-US" b="1" dirty="0"/>
              <a:t>need not prove actual or special damage, a real and tangible probability of damage is sufficient for a claim of damages.</a:t>
            </a:r>
            <a:r>
              <a:rPr lang="en-US" b="1" dirty="0" smtClean="0">
                <a:effectLst/>
              </a:rPr>
              <a:t> </a:t>
            </a:r>
            <a:endParaRPr lang="en-US" b="1" dirty="0"/>
          </a:p>
          <a:p>
            <a:pPr algn="just"/>
            <a:endParaRPr lang="en-US" dirty="0"/>
          </a:p>
        </p:txBody>
      </p:sp>
    </p:spTree>
    <p:extLst>
      <p:ext uri="{BB962C8B-B14F-4D97-AF65-F5344CB8AC3E}">
        <p14:creationId xmlns:p14="http://schemas.microsoft.com/office/powerpoint/2010/main" val="3380415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BASIC REQUIREMENTS FOR A PASSING OFF ACTION</a:t>
            </a:r>
            <a:br>
              <a:rPr lang="en-US" sz="3200" b="1" dirty="0"/>
            </a:br>
            <a:endParaRPr lang="en-US" sz="3200" dirty="0"/>
          </a:p>
        </p:txBody>
      </p:sp>
      <p:sp>
        <p:nvSpPr>
          <p:cNvPr id="3" name="Content Placeholder 2"/>
          <p:cNvSpPr>
            <a:spLocks noGrp="1"/>
          </p:cNvSpPr>
          <p:nvPr>
            <p:ph idx="1"/>
          </p:nvPr>
        </p:nvSpPr>
        <p:spPr/>
        <p:txBody>
          <a:bodyPr>
            <a:normAutofit fontScale="77500" lnSpcReduction="20000"/>
          </a:bodyPr>
          <a:lstStyle/>
          <a:p>
            <a:pPr algn="just"/>
            <a:r>
              <a:rPr lang="en-US" b="1" dirty="0"/>
              <a:t>The law of passing off will restrain someone from passing off his goods as being the goods of another person. </a:t>
            </a:r>
            <a:endParaRPr lang="en-US" b="1" dirty="0" smtClean="0"/>
          </a:p>
          <a:p>
            <a:pPr algn="just"/>
            <a:r>
              <a:rPr lang="en-US" dirty="0" smtClean="0"/>
              <a:t>Thus</a:t>
            </a:r>
            <a:r>
              <a:rPr lang="en-US" dirty="0"/>
              <a:t>, in </a:t>
            </a:r>
            <a:r>
              <a:rPr lang="en-US" i="1" dirty="0"/>
              <a:t>Perry v </a:t>
            </a:r>
            <a:r>
              <a:rPr lang="en-US" i="1" dirty="0" err="1"/>
              <a:t>Truefitt</a:t>
            </a:r>
            <a:r>
              <a:rPr lang="en-US" dirty="0"/>
              <a:t> Lord </a:t>
            </a:r>
            <a:r>
              <a:rPr lang="en-US" dirty="0" err="1"/>
              <a:t>Langdale</a:t>
            </a:r>
            <a:r>
              <a:rPr lang="en-US" dirty="0"/>
              <a:t> MR stated that </a:t>
            </a:r>
            <a:r>
              <a:rPr lang="en-US" b="1" dirty="0"/>
              <a:t>“a man is not to sell his own goods under the </a:t>
            </a:r>
            <a:r>
              <a:rPr lang="en-US" b="1" dirty="0" err="1"/>
              <a:t>pretence</a:t>
            </a:r>
            <a:r>
              <a:rPr lang="en-US" b="1" dirty="0"/>
              <a:t> that they are the goods of another trade</a:t>
            </a:r>
            <a:r>
              <a:rPr lang="en-US" b="1" dirty="0" smtClean="0"/>
              <a:t>.”</a:t>
            </a:r>
          </a:p>
          <a:p>
            <a:pPr algn="just"/>
            <a:r>
              <a:rPr lang="en-US" dirty="0" smtClean="0"/>
              <a:t> </a:t>
            </a:r>
            <a:r>
              <a:rPr lang="en-US" dirty="0"/>
              <a:t>In </a:t>
            </a:r>
            <a:r>
              <a:rPr lang="en-US" i="1" dirty="0"/>
              <a:t>Spalding and Brothers v A W </a:t>
            </a:r>
            <a:r>
              <a:rPr lang="en-US" i="1" dirty="0" err="1"/>
              <a:t>Gamage</a:t>
            </a:r>
            <a:r>
              <a:rPr lang="en-US" i="1" dirty="0"/>
              <a:t> Limited</a:t>
            </a:r>
            <a:r>
              <a:rPr lang="en-US" dirty="0"/>
              <a:t>, Lord Parker considered the nature of passing off, stating</a:t>
            </a:r>
            <a:r>
              <a:rPr lang="en-US" dirty="0" smtClean="0"/>
              <a:t>:</a:t>
            </a:r>
            <a:endParaRPr lang="en-US" dirty="0"/>
          </a:p>
          <a:p>
            <a:pPr algn="just"/>
            <a:r>
              <a:rPr lang="en-US" b="1" dirty="0"/>
              <a:t>The more general opinion appears to be that the right, (that is, the right to take action to prevent passing off) is a right of property…property in the business or goodwill likely to be injured by the misrepresentation.</a:t>
            </a:r>
            <a:r>
              <a:rPr lang="en-US" b="1" dirty="0" smtClean="0">
                <a:effectLst/>
              </a:rPr>
              <a:t> </a:t>
            </a:r>
            <a:endParaRPr lang="en-US" b="1" dirty="0"/>
          </a:p>
        </p:txBody>
      </p:sp>
    </p:spTree>
    <p:extLst>
      <p:ext uri="{BB962C8B-B14F-4D97-AF65-F5344CB8AC3E}">
        <p14:creationId xmlns:p14="http://schemas.microsoft.com/office/powerpoint/2010/main" val="126534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BASIC REQUIREMENTS FOR A PASSING OFF ACTION</a:t>
            </a:r>
            <a:br>
              <a:rPr lang="en-US" sz="3200" b="1" dirty="0"/>
            </a:br>
            <a:endParaRPr lang="en-US" sz="3200" dirty="0"/>
          </a:p>
        </p:txBody>
      </p:sp>
      <p:sp>
        <p:nvSpPr>
          <p:cNvPr id="3" name="Content Placeholder 2"/>
          <p:cNvSpPr>
            <a:spLocks noGrp="1"/>
          </p:cNvSpPr>
          <p:nvPr>
            <p:ph idx="1"/>
          </p:nvPr>
        </p:nvSpPr>
        <p:spPr/>
        <p:txBody>
          <a:bodyPr>
            <a:normAutofit fontScale="55000" lnSpcReduction="20000"/>
          </a:bodyPr>
          <a:lstStyle/>
          <a:p>
            <a:pPr algn="just"/>
            <a:r>
              <a:rPr lang="en-US" b="1" dirty="0"/>
              <a:t>The basic requirements for a passing off action were laid down by the House of Lords in the case of </a:t>
            </a:r>
            <a:r>
              <a:rPr lang="en-US" b="1" i="1" dirty="0" err="1"/>
              <a:t>Erven</a:t>
            </a:r>
            <a:r>
              <a:rPr lang="en-US" b="1" i="1" dirty="0"/>
              <a:t> </a:t>
            </a:r>
            <a:r>
              <a:rPr lang="en-US" b="1" i="1" dirty="0" err="1"/>
              <a:t>Warnik</a:t>
            </a:r>
            <a:r>
              <a:rPr lang="en-US" b="1" i="1" dirty="0"/>
              <a:t> </a:t>
            </a:r>
            <a:r>
              <a:rPr lang="en-US" b="1" i="1" dirty="0" err="1"/>
              <a:t>Besloten</a:t>
            </a:r>
            <a:r>
              <a:rPr lang="en-US" b="1" i="1" dirty="0"/>
              <a:t> </a:t>
            </a:r>
            <a:r>
              <a:rPr lang="en-US" b="1" i="1" dirty="0" err="1"/>
              <a:t>Vennootschap</a:t>
            </a:r>
            <a:r>
              <a:rPr lang="en-US" b="1" i="1" dirty="0"/>
              <a:t> v J </a:t>
            </a:r>
            <a:r>
              <a:rPr lang="en-US" b="1" i="1" dirty="0" err="1"/>
              <a:t>Townend</a:t>
            </a:r>
            <a:r>
              <a:rPr lang="en-US" b="1" i="1" dirty="0"/>
              <a:t> and Sons (Hull) Limited</a:t>
            </a:r>
            <a:r>
              <a:rPr lang="en-US" b="1" dirty="0"/>
              <a:t>. </a:t>
            </a:r>
            <a:endParaRPr lang="en-US" b="1" dirty="0" smtClean="0"/>
          </a:p>
          <a:p>
            <a:pPr algn="just"/>
            <a:r>
              <a:rPr lang="en-US" dirty="0" smtClean="0"/>
              <a:t>The </a:t>
            </a:r>
            <a:r>
              <a:rPr lang="en-US" dirty="0"/>
              <a:t>claimants, representatives of the Dutch manufacturers of </a:t>
            </a:r>
            <a:r>
              <a:rPr lang="en-US" dirty="0" err="1"/>
              <a:t>Advocaat</a:t>
            </a:r>
            <a:r>
              <a:rPr lang="en-US" dirty="0"/>
              <a:t>, made a liqueur called </a:t>
            </a:r>
            <a:r>
              <a:rPr lang="en-US" dirty="0" err="1"/>
              <a:t>Advocaat</a:t>
            </a:r>
            <a:r>
              <a:rPr lang="en-US" dirty="0"/>
              <a:t> which came to be well known. It was a high quality liqueur made from </a:t>
            </a:r>
            <a:r>
              <a:rPr lang="en-US" dirty="0" err="1"/>
              <a:t>brandwijn</a:t>
            </a:r>
            <a:r>
              <a:rPr lang="en-US" dirty="0"/>
              <a:t>, egg yolks and sugar, which acquired a substantial reputation and sold it in large quantities. The defendant decided to enter this market and made a drink called ‘Kneeling’s Old English </a:t>
            </a:r>
            <a:r>
              <a:rPr lang="en-US" dirty="0" err="1"/>
              <a:t>Advocaat</a:t>
            </a:r>
            <a:r>
              <a:rPr lang="en-US" dirty="0"/>
              <a:t>’ which was made from Cyprus sherry and dried egg powder, an inferior but less expensive drink compared to the claimants’. This captured a large part of the claimants’ market in the United Kingdom but it could not be shown that consumers would mistake it for the claimants’ drink. Nevertheless, it was held that the reputation associated with the claimants’ product should be protected from deceptive use of its name by competitors even though several traders shared the goodwill. There was a misrepresentation made by the defendant calculated to injure the claimants’ business or goodwill and the injunction was granted in </a:t>
            </a:r>
            <a:r>
              <a:rPr lang="en-US" dirty="0" err="1"/>
              <a:t>favour</a:t>
            </a:r>
            <a:r>
              <a:rPr lang="en-US" dirty="0"/>
              <a:t> of the claimants.</a:t>
            </a:r>
          </a:p>
          <a:p>
            <a:pPr algn="just"/>
            <a:endParaRPr lang="en-US" dirty="0"/>
          </a:p>
        </p:txBody>
      </p:sp>
    </p:spTree>
    <p:extLst>
      <p:ext uri="{BB962C8B-B14F-4D97-AF65-F5344CB8AC3E}">
        <p14:creationId xmlns:p14="http://schemas.microsoft.com/office/powerpoint/2010/main" val="13105506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1755</Words>
  <Application>Microsoft Office PowerPoint</Application>
  <PresentationFormat>On-screen Show (4:3)</PresentationFormat>
  <Paragraphs>82</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 UNIVERSITY OF LUSAKA SCHOOL OF LAW </vt:lpstr>
      <vt:lpstr>Structure of Presentation </vt:lpstr>
      <vt:lpstr>Introduction </vt:lpstr>
      <vt:lpstr>Introduction </vt:lpstr>
      <vt:lpstr>Introduction </vt:lpstr>
      <vt:lpstr>Introduction </vt:lpstr>
      <vt:lpstr>Introduction </vt:lpstr>
      <vt:lpstr>BASIC REQUIREMENTS FOR A PASSING OFF ACTION </vt:lpstr>
      <vt:lpstr>BASIC REQUIREMENTS FOR A PASSING OFF ACTION </vt:lpstr>
      <vt:lpstr>BASIC REQUIREMENTS FOR A PASSING OFF ACTION </vt:lpstr>
      <vt:lpstr>BASIC REQUIREMENTS FOR A PASSING OFF ACTION </vt:lpstr>
      <vt:lpstr>BASIC REQUIREMENTS FOR A PASSING OFF ACTION </vt:lpstr>
      <vt:lpstr>BASIC REQUIREMENTS FOR A PASSING OFF ACTION </vt:lpstr>
      <vt:lpstr>GOODWILL </vt:lpstr>
      <vt:lpstr>GOODWILL </vt:lpstr>
      <vt:lpstr>MISREPRESENTATION </vt:lpstr>
      <vt:lpstr>MISREPRESENTATION </vt:lpstr>
      <vt:lpstr>DAMAGE </vt:lpstr>
      <vt:lpstr> REMEDIES  </vt:lpstr>
      <vt:lpstr>REMEDIES </vt:lpstr>
      <vt:lpstr>MALICIOUS FALSHOOD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6</cp:revision>
  <dcterms:created xsi:type="dcterms:W3CDTF">2014-05-04T06:28:34Z</dcterms:created>
  <dcterms:modified xsi:type="dcterms:W3CDTF">2014-05-04T10:23:39Z</dcterms:modified>
</cp:coreProperties>
</file>